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83" r:id="rId8"/>
    <p:sldId id="264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942E57-DDBA-438B-8575-015A9DB6CAA8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9FE73F-5D6D-4671-AD27-35A7E692E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E57-DDBA-438B-8575-015A9DB6CAA8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E73F-5D6D-4671-AD27-35A7E692E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E57-DDBA-438B-8575-015A9DB6CAA8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E73F-5D6D-4671-AD27-35A7E692E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942E57-DDBA-438B-8575-015A9DB6CAA8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9FE73F-5D6D-4671-AD27-35A7E692E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942E57-DDBA-438B-8575-015A9DB6CAA8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9FE73F-5D6D-4671-AD27-35A7E692E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E57-DDBA-438B-8575-015A9DB6CAA8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E73F-5D6D-4671-AD27-35A7E692E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E57-DDBA-438B-8575-015A9DB6CAA8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E73F-5D6D-4671-AD27-35A7E692E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942E57-DDBA-438B-8575-015A9DB6CAA8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9FE73F-5D6D-4671-AD27-35A7E692E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E57-DDBA-438B-8575-015A9DB6CAA8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E73F-5D6D-4671-AD27-35A7E692E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942E57-DDBA-438B-8575-015A9DB6CAA8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9FE73F-5D6D-4671-AD27-35A7E692E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942E57-DDBA-438B-8575-015A9DB6CAA8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9FE73F-5D6D-4671-AD27-35A7E692E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942E57-DDBA-438B-8575-015A9DB6CAA8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9FE73F-5D6D-4671-AD27-35A7E692E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3071810"/>
            <a:ext cx="7072330" cy="2398719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Отчет </a:t>
            </a: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научно-образовательного</a:t>
            </a:r>
            <a:r>
              <a:rPr lang="ru-RU" sz="4000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центра </a:t>
            </a:r>
            <a:r>
              <a:rPr lang="ru-RU" sz="4000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«Русскоязычная словесность в регионе Восточной Сибири и Дальнего Востока: традиции и современность» </a:t>
            </a: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 </a:t>
            </a:r>
            <a:r>
              <a:rPr lang="ru-RU" sz="40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период с 2008 по 2012 гг.</a:t>
            </a:r>
            <a:endParaRPr lang="ru-RU" sz="4000" i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715404" cy="221457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Студенческие научные кружки, действующие на базе НОЦ:</a:t>
            </a:r>
            <a:b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  <a:t>«Литературный  </a:t>
            </a:r>
            <a:r>
              <a:rPr lang="ru-RU" sz="32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перфоманс</a:t>
            </a:r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  <a:t>»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3200" dirty="0"/>
          </a:p>
        </p:txBody>
      </p:sp>
      <p:pic>
        <p:nvPicPr>
          <p:cNvPr id="20482" name="Picture 2" descr="F:\фото для отчета НОЦ\SDC111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4198173" cy="3000396"/>
          </a:xfrm>
          <a:prstGeom prst="ellipse">
            <a:avLst/>
          </a:prstGeom>
          <a:noFill/>
        </p:spPr>
      </p:pic>
      <p:pic>
        <p:nvPicPr>
          <p:cNvPr id="20483" name="Picture 3" descr="F:\фото для отчета НОЦ\SDC111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71744"/>
            <a:ext cx="3657600" cy="300039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29684" cy="22256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F:\фото для отчета НОЦ\SDC11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6858048" cy="4929224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428604"/>
            <a:ext cx="78581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Заседание кружка </a:t>
            </a:r>
            <a:br>
              <a:rPr lang="ru-RU" sz="32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</a:br>
            <a:r>
              <a:rPr lang="ru-RU" sz="32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«Шедевры мировой литературы»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29697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Проведение  научно-исследовательских работ (фундаментальных,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прикладных)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2008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-2009 ГГ.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i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285860"/>
          <a:ext cx="811532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04"/>
                <a:gridCol w="1957430"/>
                <a:gridCol w="1471594"/>
              </a:tblGrid>
              <a:tr h="256552">
                <a:tc>
                  <a:txBody>
                    <a:bodyPr/>
                    <a:lstStyle/>
                    <a:p>
                      <a:pPr algn="ctr"/>
                      <a:r>
                        <a:rPr lang="ru-RU" sz="3600" baseline="30000" dirty="0" smtClean="0"/>
                        <a:t>Наименование </a:t>
                      </a:r>
                      <a:r>
                        <a:rPr kumimoji="0" lang="ru-RU" sz="36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НИР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Научный руководитель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Объем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Фундаментальные исследовательские проекты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указателя сюжетных мотивов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олонхо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Семенова Л.Н.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 тыс.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РГНФ. Стажировки молодых ученых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Поэтические особенности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олонхо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Верхоянского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улуса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Семенова Л.Н.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тыс.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Издание коллективной монографии «Русская классика в современном восприятии»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Бурцев А.А., Андреева Г.Т.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61,3 тыс.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Издание 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Русско-якутско-английского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словаря 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литературоведческих терминов»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Бурцев А.А.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 7 тыс.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2010-2012 гг.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285860"/>
          <a:ext cx="8186766" cy="525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4"/>
                <a:gridCol w="1857388"/>
                <a:gridCol w="182878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стипендия Республики Саха (Якутия)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Исследование творчества Г.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Лавкрафта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 развития литературы ужаса в 20 веке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Данилов Д.Д.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60 тыс.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Стипендия Президента РС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(Я)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Грант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Президента РС (Я)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Иванова О.И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Данилов Д.Д.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 тыс. руб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тыс.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Издание сборника материалов Всероссийской конференции «Проблемы </a:t>
                      </a:r>
                      <a:r>
                        <a:rPr lang="ru-RU" dirty="0" err="1" smtClean="0"/>
                        <a:t>межлитературного</a:t>
                      </a:r>
                      <a:r>
                        <a:rPr lang="ru-RU" dirty="0" smtClean="0"/>
                        <a:t> взаимодействия» и биобиблиографического указателя «Очарованная муза. Михайлова Марта Георгиевна»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Бурцев А.А.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err="1" smtClean="0"/>
                        <a:t>Дишкант</a:t>
                      </a:r>
                      <a:r>
                        <a:rPr lang="ru-RU" dirty="0" smtClean="0"/>
                        <a:t> Е.В.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 тыс. руб.</a:t>
                      </a:r>
                      <a:endParaRPr lang="ru-RU" dirty="0"/>
                    </a:p>
                  </a:txBody>
                  <a:tcPr/>
                </a:tc>
              </a:tr>
              <a:tr h="113731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514 </a:t>
                      </a:r>
                      <a:r>
                        <a:rPr lang="ru-RU" b="1" dirty="0" smtClean="0"/>
                        <a:t>тыс. руб.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511288"/>
          </a:xfrm>
        </p:spPr>
        <p:txBody>
          <a:bodyPr>
            <a:noAutofit/>
          </a:bodyPr>
          <a:lstStyle/>
          <a:p>
            <a:pPr lvl="1" algn="ctr"/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Издание  научных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монографий</a:t>
            </a:r>
            <a:b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2008 год</a:t>
            </a:r>
            <a:b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«Русская классика в современном восприятии» </a:t>
            </a:r>
            <a:endParaRPr lang="ru-RU" sz="3200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0034" y="1785926"/>
            <a:ext cx="7072362" cy="464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555" name="Picture 3" descr="F:\фото для отчета НОЦ\SDC11115.JPG"/>
          <p:cNvPicPr>
            <a:picLocks noChangeAspect="1" noChangeArrowheads="1"/>
          </p:cNvPicPr>
          <p:nvPr/>
        </p:nvPicPr>
        <p:blipFill>
          <a:blip r:embed="rId2" cstate="print"/>
          <a:srcRect l="5468" t="22916" b="14583"/>
          <a:stretch>
            <a:fillRect/>
          </a:stretch>
        </p:blipFill>
        <p:spPr bwMode="auto">
          <a:xfrm>
            <a:off x="1500166" y="2643182"/>
            <a:ext cx="5186379" cy="2928958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Издание  научных монографий</a:t>
            </a:r>
            <a:b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2009 – 2011 гг.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Бурцев А.А., Бурцева М.А.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   Там, где пасется Пегас (современная якутская поэзия</a:t>
            </a: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). - </a:t>
            </a: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Якутск: </a:t>
            </a:r>
            <a:r>
              <a:rPr lang="ru-RU" sz="3200" i="1" dirty="0" err="1" smtClean="0">
                <a:solidFill>
                  <a:srgbClr val="002060"/>
                </a:solidFill>
                <a:latin typeface="Monotype Corsiva" pitchFamily="66" charset="0"/>
              </a:rPr>
              <a:t>Бичик</a:t>
            </a: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, 2009.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  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    Сизых О.В., </a:t>
            </a:r>
            <a:r>
              <a:rPr lang="ru-RU" sz="3200" i="1" dirty="0" err="1" smtClean="0">
                <a:solidFill>
                  <a:srgbClr val="002060"/>
                </a:solidFill>
                <a:latin typeface="Monotype Corsiva" pitchFamily="66" charset="0"/>
              </a:rPr>
              <a:t>Скрипник</a:t>
            </a: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 А.В.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    Поэтика русской литературы </a:t>
            </a:r>
            <a:r>
              <a:rPr lang="en-US" sz="3200" i="1" dirty="0" smtClean="0">
                <a:solidFill>
                  <a:srgbClr val="002060"/>
                </a:solidFill>
                <a:latin typeface="Monotype Corsiva" pitchFamily="66" charset="0"/>
              </a:rPr>
              <a:t>XIX</a:t>
            </a: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-</a:t>
            </a:r>
            <a:r>
              <a:rPr lang="en-US" sz="3200" i="1" dirty="0" smtClean="0">
                <a:solidFill>
                  <a:srgbClr val="002060"/>
                </a:solidFill>
                <a:latin typeface="Monotype Corsiva" pitchFamily="66" charset="0"/>
              </a:rPr>
              <a:t>XXI</a:t>
            </a: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 веков:   традиции и новаторство. </a:t>
            </a: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- Якутск</a:t>
            </a: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: Изд-во БГУЭП, 2011.</a:t>
            </a:r>
            <a:endParaRPr lang="ru-RU" sz="32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Издание  научных монографий</a:t>
            </a:r>
            <a:b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2012 год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Бурцев А.А. в соавторстве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  Якутское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олонхо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в контексте мифологии и эпической поэзии народов Евразии. Якутск: Сфера, 2012.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  Бурцев А.А. в соавторстве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  Республика Саха (Якутия) в годы распада СССР и формирования новой политической системы Российской Федерации. Якутск: ИД СВФУ, 2012.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  Сизых О.В.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  Онтологическая проблематика современной русской прозы. Якутск: ИД СВФУ, 2012.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Издание  научных монографий</a:t>
            </a:r>
            <a:b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2012 год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    Иванова О.И.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   Влияние якутской действительности на    эволюцию константных мотивов в творчестве  В.Г. Короленко// В печати.</a:t>
            </a: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Дишкант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Е.В.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   Русскоязычная поэзия Якутии// В печати.</a:t>
            </a:r>
          </a:p>
          <a:p>
            <a:pPr>
              <a:buNone/>
            </a:pP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72560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Статьи, 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опубликов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анные 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в журналах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ВАК и зарубежных изданиях</a:t>
            </a:r>
            <a:r>
              <a:rPr lang="ru-RU" sz="40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8072494" cy="39290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  </a:t>
            </a:r>
          </a:p>
          <a:p>
            <a:pPr algn="just">
              <a:buNone/>
            </a:pP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    За 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отчетный период 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опубликов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ано </a:t>
            </a:r>
          </a:p>
          <a:p>
            <a:pPr algn="just">
              <a:buNone/>
            </a:pP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12 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статей в журналах, рецензируемых ВАК, и 20 статей в зарубежных изданиях. </a:t>
            </a:r>
            <a:endParaRPr lang="ru-RU" sz="4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86808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Студенческие  публикации,  изданные  под руководством  членов  НОЦ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        </a:t>
            </a:r>
            <a:r>
              <a:rPr lang="ru-RU" sz="5000" dirty="0" smtClean="0">
                <a:solidFill>
                  <a:schemeClr val="accent3">
                    <a:lumMod val="50000"/>
                  </a:schemeClr>
                </a:solidFill>
              </a:rPr>
              <a:t>В рамках кружков студенты филологического факультета приняли участие в Международной научной студенческой конференции «Студент и научно-технический прогресс» (г. Новосибирск), в Международной научно-практической </a:t>
            </a:r>
            <a:r>
              <a:rPr lang="ru-RU" sz="5000" dirty="0" err="1" smtClean="0">
                <a:solidFill>
                  <a:schemeClr val="accent3">
                    <a:lumMod val="50000"/>
                  </a:schemeClr>
                </a:solidFill>
              </a:rPr>
              <a:t>Интернет-конференции</a:t>
            </a:r>
            <a:r>
              <a:rPr lang="ru-RU" sz="5000" dirty="0" smtClean="0">
                <a:solidFill>
                  <a:schemeClr val="accent3">
                    <a:lumMod val="50000"/>
                  </a:schemeClr>
                </a:solidFill>
              </a:rPr>
              <a:t> «Новое в современной филологии» (г. Москва), во Всероссийской научно-практической конференции «Филология и образование: от Ломоносова до наших дней», во Всероссийской научно-практической </a:t>
            </a:r>
            <a:r>
              <a:rPr lang="ru-RU" sz="5000" dirty="0" err="1" smtClean="0">
                <a:solidFill>
                  <a:schemeClr val="accent3">
                    <a:lumMod val="50000"/>
                  </a:schemeClr>
                </a:solidFill>
              </a:rPr>
              <a:t>Интернет-конференции</a:t>
            </a:r>
            <a:r>
              <a:rPr lang="ru-RU" sz="5000" dirty="0" smtClean="0">
                <a:solidFill>
                  <a:schemeClr val="accent3">
                    <a:lumMod val="50000"/>
                  </a:schemeClr>
                </a:solidFill>
              </a:rPr>
              <a:t> «Проблемы </a:t>
            </a:r>
            <a:r>
              <a:rPr lang="ru-RU" sz="5000" dirty="0" err="1" smtClean="0">
                <a:solidFill>
                  <a:schemeClr val="accent3">
                    <a:lumMod val="50000"/>
                  </a:schemeClr>
                </a:solidFill>
              </a:rPr>
              <a:t>межлитературного</a:t>
            </a:r>
            <a:r>
              <a:rPr lang="ru-RU" sz="5000" dirty="0" smtClean="0">
                <a:solidFill>
                  <a:schemeClr val="accent3">
                    <a:lumMod val="50000"/>
                  </a:schemeClr>
                </a:solidFill>
              </a:rPr>
              <a:t> взаимодействия» (г. Якутск), в </a:t>
            </a: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</a:rPr>
              <a:t>III</a:t>
            </a:r>
            <a:r>
              <a:rPr lang="ru-RU" sz="50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</a:rPr>
              <a:t>IV</a:t>
            </a:r>
            <a:r>
              <a:rPr lang="ru-RU" sz="5000" dirty="0" smtClean="0">
                <a:solidFill>
                  <a:schemeClr val="accent3">
                    <a:lumMod val="50000"/>
                  </a:schemeClr>
                </a:solidFill>
              </a:rPr>
              <a:t> Всероссийской научно-практической </a:t>
            </a:r>
            <a:r>
              <a:rPr lang="ru-RU" sz="5000" dirty="0" err="1" smtClean="0">
                <a:solidFill>
                  <a:schemeClr val="accent3">
                    <a:lumMod val="50000"/>
                  </a:schemeClr>
                </a:solidFill>
              </a:rPr>
              <a:t>Интернет-конференции</a:t>
            </a:r>
            <a:r>
              <a:rPr lang="ru-RU" sz="5000" dirty="0" smtClean="0">
                <a:solidFill>
                  <a:schemeClr val="accent3">
                    <a:lumMod val="50000"/>
                  </a:schemeClr>
                </a:solidFill>
              </a:rPr>
              <a:t> «Язык и межкультурная коммуникация в условиях современных реалий» (г. Якутск), в </a:t>
            </a: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</a:rPr>
              <a:t>XVI </a:t>
            </a:r>
            <a:r>
              <a:rPr lang="ru-RU" sz="5000" dirty="0" smtClean="0">
                <a:solidFill>
                  <a:schemeClr val="accent3">
                    <a:lumMod val="50000"/>
                  </a:schemeClr>
                </a:solidFill>
              </a:rPr>
              <a:t>Лаврентьевских чтениях в Республике Саха (Якутия) и в общеуниверситетской научной студенческой конференции.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accent3"/>
                </a:solidFill>
              </a:rPr>
              <a:t>НОЦ  создаётся   </a:t>
            </a:r>
            <a:r>
              <a:rPr lang="ru-RU" dirty="0" smtClean="0">
                <a:solidFill>
                  <a:schemeClr val="accent3"/>
                </a:solidFill>
              </a:rPr>
              <a:t>для эффективного воспроизводства научных и научно-педагогических кадров,  закрепления молодежи в сфере науки, образования и  инноваций,  проведения научно-исследовательских работ и  повышения качества образовательной деятельности, создание условий для улучшения качественного состава научных и научно-педагогических кадров, эффективной системы мотивации научного труда, инициации инновационных филологических исследований в Республике Саха (Якутия), увеличения числа научной и научно-методической продукции.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85728"/>
            <a:ext cx="21431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фото\гостиная\IMG_78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186" r="1617"/>
          <a:stretch>
            <a:fillRect/>
          </a:stretch>
        </p:blipFill>
        <p:spPr bwMode="auto">
          <a:xfrm>
            <a:off x="1000101" y="356354"/>
            <a:ext cx="7358113" cy="5144348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00034" y="5072074"/>
            <a:ext cx="750099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 период с 2008 по 2012 гг. студентами опубликовано 43 научные статьи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Всероссийская научно-практическая интернет - конференция «Проблемы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межлитературного</a:t>
            </a:r>
            <a:r>
              <a:rPr lang="ru-RU" sz="2000" b="1" i="1" dirty="0" smtClean="0">
                <a:solidFill>
                  <a:srgbClr val="0070C0"/>
                </a:solidFill>
              </a:rPr>
              <a:t> взаимодействия», посвященная памяти профессора М.Г. Михайловой (19 -24 марта 2012 г.)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В конференции приняли участие 52 человека, специалисты в </a:t>
            </a:r>
            <a:r>
              <a:rPr lang="ru-RU" dirty="0" smtClean="0">
                <a:solidFill>
                  <a:srgbClr val="C00000"/>
                </a:solidFill>
              </a:rPr>
              <a:t>области </a:t>
            </a:r>
            <a:r>
              <a:rPr lang="ru-RU" dirty="0" smtClean="0">
                <a:solidFill>
                  <a:srgbClr val="C00000"/>
                </a:solidFill>
              </a:rPr>
              <a:t>филологии, методики преподавания литературы, аспиранты</a:t>
            </a:r>
            <a:r>
              <a:rPr lang="ru-RU" dirty="0" smtClean="0">
                <a:solidFill>
                  <a:srgbClr val="C00000"/>
                </a:solidFill>
              </a:rPr>
              <a:t>, в том числе </a:t>
            </a:r>
            <a:r>
              <a:rPr lang="ru-RU" dirty="0" smtClean="0">
                <a:solidFill>
                  <a:srgbClr val="C00000"/>
                </a:solidFill>
              </a:rPr>
              <a:t>26 студентов филологического факультета.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Среди участников были преподаватели и </a:t>
            </a:r>
            <a:r>
              <a:rPr lang="ru-RU" dirty="0" smtClean="0">
                <a:solidFill>
                  <a:srgbClr val="C00000"/>
                </a:solidFill>
              </a:rPr>
              <a:t>аспиранты филологического </a:t>
            </a:r>
            <a:r>
              <a:rPr lang="ru-RU" dirty="0" smtClean="0">
                <a:solidFill>
                  <a:srgbClr val="C00000"/>
                </a:solidFill>
              </a:rPr>
              <a:t>факультета, института языков и </a:t>
            </a:r>
            <a:r>
              <a:rPr lang="ru-RU" dirty="0" smtClean="0">
                <a:solidFill>
                  <a:srgbClr val="C00000"/>
                </a:solidFill>
              </a:rPr>
              <a:t>культуры </a:t>
            </a:r>
            <a:r>
              <a:rPr lang="ru-RU" dirty="0" smtClean="0">
                <a:solidFill>
                  <a:srgbClr val="C00000"/>
                </a:solidFill>
              </a:rPr>
              <a:t>народов </a:t>
            </a:r>
            <a:r>
              <a:rPr lang="ru-RU" dirty="0" err="1" smtClean="0">
                <a:solidFill>
                  <a:srgbClr val="C00000"/>
                </a:solidFill>
              </a:rPr>
              <a:t>Северо-Востока</a:t>
            </a:r>
            <a:r>
              <a:rPr lang="ru-RU" dirty="0" smtClean="0">
                <a:solidFill>
                  <a:srgbClr val="C00000"/>
                </a:solidFill>
              </a:rPr>
              <a:t> РФ, института гуманитарных исследований, а также из таких городов, как Санкт-Петербург, Казань, Волгоград (2 участника), Элиста (4 участника), из Бреста (Белоруссия, 2 участника). Все эти материалы были опубликованы на </a:t>
            </a:r>
            <a:r>
              <a:rPr lang="en-US" dirty="0" smtClean="0">
                <a:solidFill>
                  <a:srgbClr val="C00000"/>
                </a:solidFill>
              </a:rPr>
              <a:t>Web</a:t>
            </a:r>
            <a:r>
              <a:rPr lang="ru-RU" dirty="0" smtClean="0">
                <a:solidFill>
                  <a:srgbClr val="C00000"/>
                </a:solidFill>
              </a:rPr>
              <a:t>-странице конференции на сайте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ФЛФ  СВФУ.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фото для отчета НОЦ\SDC111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26993" cy="6357982"/>
          </a:xfrm>
          <a:prstGeom prst="snip1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улучшение качественного состава научных и научно-педагогических кадров, повышение эффективности подготовки кадров высшей квалификации для науки, образования и других отраслей экономики;</a:t>
            </a:r>
          </a:p>
          <a:p>
            <a:pPr lvl="0"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развитие образовательной,  научной  и инновационной  деятельности;</a:t>
            </a:r>
          </a:p>
          <a:p>
            <a:pPr lvl="0"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создание современной лабораторной базы для учебной, научно-исследовательской  и производственной деятельности;</a:t>
            </a:r>
          </a:p>
          <a:p>
            <a:pPr lvl="0"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проведение филологических исследований, посвященных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анализу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русскоязычной филологической традиции Восточносибирского и Дальневосточного региона РФ, начиная с 19 века и заканчивая нашим временем;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428604"/>
            <a:ext cx="41434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привлечение молодых кадров в сферу науки;</a:t>
            </a:r>
          </a:p>
          <a:p>
            <a:pPr lvl="0"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инициация инновационной деятельности в научно-исследовательской 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учебно-методической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деятельности филологического факультета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совершенствование системы филологического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образования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РС (Я);</a:t>
            </a:r>
          </a:p>
          <a:p>
            <a:pPr lvl="0"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интенсификация выпуска научной и научно-методической продукции преподавателями кафедры русской и зарубежной литературы филологического факультета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1071546"/>
            <a:ext cx="3767328" cy="5786454"/>
          </a:xfrm>
        </p:spPr>
        <p:txBody>
          <a:bodyPr>
            <a:noAutofit/>
          </a:bodyPr>
          <a:lstStyle/>
          <a:p>
            <a:pPr lvl="0" algn="just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Бурцев А.А., д.ф.н., профессор, зав. каф. русской и зарубежной литературы филологического факультета ЯГУ – научный руководитель НОЦ</a:t>
            </a:r>
          </a:p>
          <a:p>
            <a:pPr lvl="0" algn="just"/>
            <a:r>
              <a:rPr lang="ru-RU" sz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Андреева Г.Т., д.ф.н., профессор, профессор каф. русской и зарубежной литературы филологического факультета ЯГУ – исполнитель </a:t>
            </a:r>
          </a:p>
          <a:p>
            <a:pPr lvl="0" algn="just"/>
            <a:r>
              <a:rPr lang="ru-RU" sz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Данилов Д.Д., аспирант каф. русской и зарубежной литературы филологического факультета ЯГУ – исполнитель</a:t>
            </a:r>
          </a:p>
          <a:p>
            <a:pPr lvl="0" algn="just"/>
            <a:r>
              <a:rPr lang="ru-RU" sz="1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Дедюхина</a:t>
            </a:r>
            <a:r>
              <a:rPr lang="ru-RU" sz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О.В., к.ф.н.,  доцент каф. русской и зарубежной литературы филологического факультета ЯГУ – исполнитель</a:t>
            </a:r>
          </a:p>
          <a:p>
            <a:pPr lvl="0" algn="just"/>
            <a:r>
              <a:rPr lang="ru-RU" sz="1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Дишкант</a:t>
            </a:r>
            <a:r>
              <a:rPr lang="ru-RU" sz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Елена Валерьевна, к.ф.н., доцент каф рус. русской и зарубежной литературы филологического факультета ЯГУ – исполнитель</a:t>
            </a:r>
          </a:p>
          <a:p>
            <a:endParaRPr lang="ru-RU" sz="1500" dirty="0"/>
          </a:p>
        </p:txBody>
      </p:sp>
      <p:pic>
        <p:nvPicPr>
          <p:cNvPr id="1026" name="Picture 2" descr="F:\C00B65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500561" cy="5786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7500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Преподаватели СВФУ, участвующие </a:t>
            </a:r>
          </a:p>
          <a:p>
            <a:pPr algn="ctr"/>
            <a:r>
              <a:rPr lang="ru-RU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деятельности НОЦ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0694" y="1571612"/>
            <a:ext cx="3214710" cy="5072098"/>
          </a:xfrm>
        </p:spPr>
        <p:txBody>
          <a:bodyPr>
            <a:noAutofit/>
          </a:bodyPr>
          <a:lstStyle/>
          <a:p>
            <a:pPr lvl="0" algn="just"/>
            <a:r>
              <a:rPr lang="ru-RU" dirty="0" smtClean="0">
                <a:solidFill>
                  <a:srgbClr val="7030A0"/>
                </a:solidFill>
              </a:rPr>
              <a:t>Дьячковская Е.Н., соискатель каф. русской и зарубежной литературы филологического факультета ЯГУ – исполнитель</a:t>
            </a:r>
          </a:p>
          <a:p>
            <a:pPr lvl="0" algn="just"/>
            <a:r>
              <a:rPr lang="ru-RU" dirty="0" smtClean="0">
                <a:solidFill>
                  <a:srgbClr val="7030A0"/>
                </a:solidFill>
              </a:rPr>
              <a:t>Емельянов И.С., к.ф.н., доцент каф.  русской и зарубежной литературы филологического факультета ЯГУ – исполнитель</a:t>
            </a:r>
          </a:p>
          <a:p>
            <a:pPr lvl="0" algn="just"/>
            <a:r>
              <a:rPr lang="ru-RU" dirty="0" smtClean="0">
                <a:solidFill>
                  <a:srgbClr val="7030A0"/>
                </a:solidFill>
              </a:rPr>
              <a:t>Иванова О.И., к.ф.н., доцент каф. русской и зарубежной литературы филологического факультета ЯГУ – исполнитель</a:t>
            </a:r>
          </a:p>
          <a:p>
            <a:pPr lvl="0" algn="just"/>
            <a:r>
              <a:rPr lang="ru-RU" dirty="0" smtClean="0">
                <a:solidFill>
                  <a:srgbClr val="7030A0"/>
                </a:solidFill>
              </a:rPr>
              <a:t>Сизых О.В., к.ф.н., доцент каф. русской и зарубежной литературы филологического факультета ЯГУ – исполнитель</a:t>
            </a:r>
          </a:p>
          <a:p>
            <a:pPr lvl="0" algn="just"/>
            <a:r>
              <a:rPr lang="ru-RU" dirty="0" err="1" smtClean="0">
                <a:solidFill>
                  <a:srgbClr val="7030A0"/>
                </a:solidFill>
              </a:rPr>
              <a:t>Тесцов</a:t>
            </a:r>
            <a:r>
              <a:rPr lang="ru-RU" dirty="0" smtClean="0">
                <a:solidFill>
                  <a:srgbClr val="7030A0"/>
                </a:solidFill>
              </a:rPr>
              <a:t> С.В., к.ф.н., доцент каф. русской и зарубежной литературы филологического факультета ЯГУ – исполнитель</a:t>
            </a:r>
          </a:p>
          <a:p>
            <a:pPr lvl="0" algn="just"/>
            <a:r>
              <a:rPr lang="ru-RU" dirty="0" err="1" smtClean="0">
                <a:solidFill>
                  <a:srgbClr val="7030A0"/>
                </a:solidFill>
              </a:rPr>
              <a:t>Штыгашева</a:t>
            </a:r>
            <a:r>
              <a:rPr lang="ru-RU" dirty="0" smtClean="0">
                <a:solidFill>
                  <a:srgbClr val="7030A0"/>
                </a:solidFill>
              </a:rPr>
              <a:t> О.Г., </a:t>
            </a:r>
            <a:r>
              <a:rPr lang="ru-RU" dirty="0" err="1" smtClean="0">
                <a:solidFill>
                  <a:srgbClr val="7030A0"/>
                </a:solidFill>
              </a:rPr>
              <a:t>к.ф.н</a:t>
            </a:r>
            <a:r>
              <a:rPr lang="ru-RU" dirty="0" smtClean="0">
                <a:solidFill>
                  <a:srgbClr val="7030A0"/>
                </a:solidFill>
              </a:rPr>
              <a:t>,  доцент каф. русской и зарубежной литературы филологического факультета ЯГУ – исполнитель</a:t>
            </a:r>
          </a:p>
          <a:p>
            <a:pPr algn="just"/>
            <a:endParaRPr lang="ru-RU" dirty="0"/>
          </a:p>
        </p:txBody>
      </p:sp>
      <p:pic>
        <p:nvPicPr>
          <p:cNvPr id="2050" name="Picture 2" descr="F:\IMG_83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5357818" cy="4857784"/>
          </a:xfrm>
          <a:prstGeom prst="round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" y="285728"/>
            <a:ext cx="80724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571480"/>
            <a:ext cx="5379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spc="0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Преподаватели СВФУ , участвующие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spc="0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в деятельности НОЦ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000" b="1" i="1" dirty="0">
                <a:solidFill>
                  <a:schemeClr val="accent3"/>
                </a:solidFill>
              </a:rPr>
              <a:t>Перечень основных образовательных программ ВПО по ФГОС, реализация которых осуществляется учебными подразделениями с участием НОЦ:</a:t>
            </a:r>
            <a:r>
              <a:rPr lang="ru-RU" sz="2000" i="1" dirty="0">
                <a:solidFill>
                  <a:schemeClr val="accent3"/>
                </a:solidFill>
              </a:rPr>
              <a:t/>
            </a:r>
            <a:br>
              <a:rPr lang="ru-RU" sz="2000" i="1" dirty="0">
                <a:solidFill>
                  <a:schemeClr val="accent3"/>
                </a:solidFill>
              </a:rPr>
            </a:br>
            <a:endParaRPr lang="ru-RU" sz="2000" i="1" dirty="0">
              <a:solidFill>
                <a:schemeClr val="accent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1285875"/>
          <a:ext cx="850106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3"/>
                <a:gridCol w="2828951"/>
                <a:gridCol w="1700212"/>
                <a:gridCol w="1700212"/>
                <a:gridCol w="17002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Код и наименование направления подготовки/</a:t>
                      </a:r>
                    </a:p>
                    <a:p>
                      <a:r>
                        <a:rPr lang="ru-RU" sz="1800" dirty="0" smtClean="0"/>
                        <a:t>специальности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подготовки 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бакалавриат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специалитет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магистратура)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Учебное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подразделение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-партнер НОЦ, кафедра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Контингент студентов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032700 «Филология», профили «Отечественная филология», «Прикладная филология»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бакалавриат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Кафедра русской и зарубежной литературы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050100 «Педагогическое образование», профили «Русский язык и литература», «Русский и иностранный языки»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бакалавриат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Кафедра русской и зарубежной литературы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Показатели участия НОЦ в разработке учебно-методического обеспечения ООП ВПО по ФГОС</a:t>
            </a:r>
            <a:endParaRPr lang="ru-RU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366520"/>
          <a:ext cx="8501123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7"/>
                <a:gridCol w="5357850"/>
                <a:gridCol w="1357322"/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Ед.изм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разработанных и утвержденных основных образовательных программ (с участием НОЦ)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разработанных и утвержденных УМС СВФУ рабочих программ дисциплин (модулей) (с участием НОЦ)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и утвержденных УМС СВФУ учебно-методических комплексов дисциплин (модулей) (с участием НОЦ)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и утвержденных УМС СВФУ разработанных программ практик (с участием НОЦ)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разработанных и утвержденных программ научно-исследовательской работы студентов (НИРС) (с участием НОЦ),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них по магистерским программам: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Показатели участия НОЦ в разработке учебно-методического обеспечения ООП ВПО по ФГОС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85786" y="1500174"/>
          <a:ext cx="7924800" cy="509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4429156"/>
                <a:gridCol w="1428760"/>
                <a:gridCol w="1352504"/>
              </a:tblGrid>
              <a:tr h="3143272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разработанной и утвержденной УМС СВФУ учебно-методической литературы (с участием НОЦ), из них: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учебников;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учебных пособий;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учебно-методических разработок (методический пособий, рекомендаций, указаний);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другие виды (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словарь+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биобиблиографический указатель).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</a:t>
                      </a:r>
                    </a:p>
                    <a:p>
                      <a:pPr algn="ctr"/>
                      <a:r>
                        <a:rPr lang="ru-RU" dirty="0" smtClean="0"/>
                        <a:t>5</a:t>
                      </a:r>
                    </a:p>
                    <a:p>
                      <a:pPr algn="ctr"/>
                      <a:r>
                        <a:rPr lang="ru-RU" dirty="0" smtClean="0"/>
                        <a:t>7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1714512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разработанных и утвержденных УМС СВФУ электронных образовательных ресурсов (ЭОР) (с участием НОЦ)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262</TotalTime>
  <Words>1303</Words>
  <Application>Microsoft Office PowerPoint</Application>
  <PresentationFormat>Экран (4:3)</PresentationFormat>
  <Paragraphs>172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Отчет  научно-образовательного  центра  «Русскоязычная словесность в регионе Восточной Сибири и Дальнего Востока: традиции и современность»  за период с 2008 по 2012 гг.</vt:lpstr>
      <vt:lpstr>Слайд 2</vt:lpstr>
      <vt:lpstr>Слайд 3</vt:lpstr>
      <vt:lpstr>Задачи:</vt:lpstr>
      <vt:lpstr>Слайд 5</vt:lpstr>
      <vt:lpstr>Слайд 6</vt:lpstr>
      <vt:lpstr>Перечень основных образовательных программ ВПО по ФГОС, реализация которых осуществляется учебными подразделениями с участием НОЦ: </vt:lpstr>
      <vt:lpstr>Показатели участия НОЦ в разработке учебно-методического обеспечения ООП ВПО по ФГОС</vt:lpstr>
      <vt:lpstr>Показатели участия НОЦ в разработке учебно-методического обеспечения ООП ВПО по ФГОС</vt:lpstr>
      <vt:lpstr>Студенческие научные кружки, действующие на базе НОЦ: «Литературный  перфоманс» </vt:lpstr>
      <vt:lpstr> </vt:lpstr>
      <vt:lpstr>Проведение  научно-исследовательских работ (фундаментальных, прикладных) 2008 -2009 ГГ. </vt:lpstr>
      <vt:lpstr>2010-2012 гг.</vt:lpstr>
      <vt:lpstr>Издание  научных монографий 2008 год «Русская классика в современном восприятии» </vt:lpstr>
      <vt:lpstr>Издание  научных монографий 2009 – 2011 гг.</vt:lpstr>
      <vt:lpstr>Издание  научных монографий 2012 год</vt:lpstr>
      <vt:lpstr>Издание  научных монографий 2012 год</vt:lpstr>
      <vt:lpstr>Статьи,  опубликованные в журналах ВАК и зарубежных изданиях </vt:lpstr>
      <vt:lpstr>Студенческие  публикации,  изданные  под руководством  членов  НОЦ</vt:lpstr>
      <vt:lpstr>Слайд 20</vt:lpstr>
      <vt:lpstr>Всероссийская научно-практическая интернет - конференция «Проблемы межлитературного взаимодействия», посвященная памяти профессора М.Г. Михайловой (19 -24 марта 2012 г.)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научно-образовательного  центра  «Русскоязычная словесность в регионе Восточной Сибири и Дальнего Востока: традиции и современность»  за период с 2008 по 2012 гг.</dc:title>
  <dc:creator>Алена</dc:creator>
  <cp:lastModifiedBy>ЦТО</cp:lastModifiedBy>
  <cp:revision>37</cp:revision>
  <dcterms:created xsi:type="dcterms:W3CDTF">2012-11-30T06:17:04Z</dcterms:created>
  <dcterms:modified xsi:type="dcterms:W3CDTF">2012-12-06T00:07:14Z</dcterms:modified>
</cp:coreProperties>
</file>